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0" r:id="rId3"/>
    <p:sldId id="281" r:id="rId4"/>
    <p:sldId id="286" r:id="rId5"/>
    <p:sldId id="258" r:id="rId6"/>
    <p:sldId id="288" r:id="rId7"/>
    <p:sldId id="273" r:id="rId8"/>
    <p:sldId id="267" r:id="rId9"/>
    <p:sldId id="282" r:id="rId10"/>
    <p:sldId id="283" r:id="rId11"/>
    <p:sldId id="285" r:id="rId12"/>
    <p:sldId id="284" r:id="rId13"/>
    <p:sldId id="272" r:id="rId14"/>
    <p:sldId id="271" r:id="rId15"/>
    <p:sldId id="274" r:id="rId16"/>
    <p:sldId id="275" r:id="rId17"/>
    <p:sldId id="276" r:id="rId18"/>
    <p:sldId id="277" r:id="rId19"/>
    <p:sldId id="289" r:id="rId20"/>
    <p:sldId id="278" r:id="rId21"/>
    <p:sldId id="279" r:id="rId2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4E70DB-251B-C580-3024-C2635B0442DE}" name="Amy McIlhenny" initials="AM" userId="26f4a3ca7a0379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882"/>
    <a:srgbClr val="002B31"/>
    <a:srgbClr val="92AE24"/>
    <a:srgbClr val="998D55"/>
    <a:srgbClr val="A3AE7B"/>
    <a:srgbClr val="A6BAC9"/>
    <a:srgbClr val="514C5B"/>
    <a:srgbClr val="526A6E"/>
    <a:srgbClr val="082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3" autoAdjust="0"/>
    <p:restoredTop sz="97140"/>
  </p:normalViewPr>
  <p:slideViewPr>
    <p:cSldViewPr snapToGrid="0">
      <p:cViewPr varScale="1">
        <p:scale>
          <a:sx n="77" d="100"/>
          <a:sy n="77" d="100"/>
        </p:scale>
        <p:origin x="66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ravek" panose="020B0503040000020004" pitchFamily="34" charset="0"/>
                <a:ea typeface="+mn-ea"/>
                <a:cs typeface="+mn-cs"/>
              </a:defRPr>
            </a:pPr>
            <a:r>
              <a:rPr lang="en-US" sz="1400" dirty="0"/>
              <a:t>kgCO2e/</a:t>
            </a:r>
            <a:r>
              <a:rPr lang="en-US" sz="1400" dirty="0" err="1"/>
              <a:t>pmi</a:t>
            </a:r>
            <a:endParaRPr lang="en-US" sz="1400" dirty="0"/>
          </a:p>
        </c:rich>
      </c:tx>
      <c:layout>
        <c:manualLayout>
          <c:xMode val="edge"/>
          <c:yMode val="edge"/>
          <c:x val="0.33863016953287561"/>
          <c:y val="8.4479745173358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ravek" panose="020B05030400000200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kgCO2e/pmi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BA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BF2-C741-A646-8591340F93D8}"/>
              </c:ext>
            </c:extLst>
          </c:dPt>
          <c:dPt>
            <c:idx val="1"/>
            <c:invertIfNegative val="0"/>
            <c:bubble3D val="0"/>
            <c:spPr>
              <a:solidFill>
                <a:srgbClr val="998D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F2-C741-A646-8591340F93D8}"/>
              </c:ext>
            </c:extLst>
          </c:dPt>
          <c:dPt>
            <c:idx val="2"/>
            <c:invertIfNegative val="0"/>
            <c:bubble3D val="0"/>
            <c:spPr>
              <a:solidFill>
                <a:srgbClr val="514C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BF2-C741-A646-8591340F93D8}"/>
              </c:ext>
            </c:extLst>
          </c:dPt>
          <c:dPt>
            <c:idx val="3"/>
            <c:invertIfNegative val="0"/>
            <c:bubble3D val="0"/>
            <c:spPr>
              <a:solidFill>
                <a:srgbClr val="92AE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F2-C741-A646-8591340F93D8}"/>
              </c:ext>
            </c:extLst>
          </c:dPt>
          <c:dPt>
            <c:idx val="4"/>
            <c:invertIfNegative val="0"/>
            <c:bubble3D val="0"/>
            <c:spPr>
              <a:solidFill>
                <a:srgbClr val="0829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BF2-C741-A646-8591340F93D8}"/>
              </c:ext>
            </c:extLst>
          </c:dPt>
          <c:cat>
            <c:strRef>
              <c:f>Sheet1!$A$2:$A$6</c:f>
              <c:strCache>
                <c:ptCount val="5"/>
                <c:pt idx="0">
                  <c:v>Caledonian Sleeper</c:v>
                </c:pt>
                <c:pt idx="1">
                  <c:v>National Rail</c:v>
                </c:pt>
                <c:pt idx="2">
                  <c:v>Diesel Car</c:v>
                </c:pt>
                <c:pt idx="3">
                  <c:v>Petrol Car</c:v>
                </c:pt>
                <c:pt idx="4">
                  <c:v>UK Domestic Flight Average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6.5000000000000002E-2</c:v>
                </c:pt>
                <c:pt idx="1">
                  <c:v>6.9000000000000006E-2</c:v>
                </c:pt>
                <c:pt idx="2">
                  <c:v>0.22700000000000001</c:v>
                </c:pt>
                <c:pt idx="3">
                  <c:v>0.23499999999999999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2-C741-A646-8591340F9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008895"/>
        <c:axId val="75973567"/>
      </c:barChart>
      <c:catAx>
        <c:axId val="76008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ravek" panose="020B0503040000020004" pitchFamily="34" charset="0"/>
                <a:ea typeface="+mn-ea"/>
                <a:cs typeface="+mn-cs"/>
              </a:defRPr>
            </a:pPr>
            <a:endParaRPr lang="en-US"/>
          </a:p>
        </c:txPr>
        <c:crossAx val="75973567"/>
        <c:crosses val="autoZero"/>
        <c:auto val="1"/>
        <c:lblAlgn val="ctr"/>
        <c:lblOffset val="100"/>
        <c:noMultiLvlLbl val="0"/>
      </c:catAx>
      <c:valAx>
        <c:axId val="75973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ravek" panose="020B0503040000020004" pitchFamily="34" charset="0"/>
                <a:ea typeface="+mn-ea"/>
                <a:cs typeface="+mn-cs"/>
              </a:defRPr>
            </a:pPr>
            <a:endParaRPr lang="en-US"/>
          </a:p>
        </c:txPr>
        <c:crossAx val="7600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ravek" panose="020B05030400000200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 b="1" i="0">
                <a:latin typeface="Charter" panose="020405030505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1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harter" panose="020405030505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5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>
            <a:lvl1pPr>
              <a:defRPr b="1" i="0">
                <a:latin typeface="Charter" panose="020405030505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2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harter" panose="020405030505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5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 i="0">
                <a:latin typeface="Charter" panose="020405030505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0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harter" panose="020405030505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2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>
            <a:lvl1pPr>
              <a:defRPr b="1" i="0">
                <a:latin typeface="Charter" panose="020405030505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6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>
            <a:lvl1pPr>
              <a:defRPr b="1" i="0">
                <a:latin typeface="Charter" panose="020405030505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7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 b="1" i="0">
                <a:latin typeface="Charter" panose="020405030505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4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 b="1" i="0">
                <a:latin typeface="Charter" panose="02040503050506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1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MSIPCMContentMarking" descr="{&quot;HashCode&quot;:-892287155,&quot;Placement&quot;:&quot;Header&quot;,&quot;Top&quot;:0.0,&quot;Left&quot;:438.954559,&quot;SlideWidth&quot;:960,&quot;SlideHeight&quot;:540}">
            <a:extLst>
              <a:ext uri="{FF2B5EF4-FFF2-40B4-BE49-F238E27FC236}">
                <a16:creationId xmlns:a16="http://schemas.microsoft.com/office/drawing/2014/main" id="{1CC5D60E-A9E3-43E9-A6BD-1688E7430CCC}"/>
              </a:ext>
            </a:extLst>
          </p:cNvPr>
          <p:cNvSpPr txBox="1"/>
          <p:nvPr userDrawn="1"/>
        </p:nvSpPr>
        <p:spPr>
          <a:xfrm>
            <a:off x="5574723" y="0"/>
            <a:ext cx="104255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737373"/>
                </a:solidFill>
                <a:latin typeface="Calibri" panose="020F0502020204030204" pitchFamily="34" charset="0"/>
              </a:rPr>
              <a:t>Serco Business</a:t>
            </a:r>
          </a:p>
        </p:txBody>
      </p:sp>
    </p:spTree>
    <p:extLst>
      <p:ext uri="{BB962C8B-B14F-4D97-AF65-F5344CB8AC3E}">
        <p14:creationId xmlns:p14="http://schemas.microsoft.com/office/powerpoint/2010/main" val="340007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harter" panose="02040503050506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p4JEStzVQF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6DD7F70-E832-DB47-66A3-20AA7A0482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7" y="-1503"/>
            <a:ext cx="12192000" cy="6865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1D67A-992A-60E9-F573-A525C5479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70318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Caledonian Sleeper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C2DC9-8CC7-4057-92EE-BA6B5821E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450" y="1853449"/>
            <a:ext cx="9761550" cy="17840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unique way to travel</a:t>
            </a:r>
          </a:p>
        </p:txBody>
      </p:sp>
      <p:pic>
        <p:nvPicPr>
          <p:cNvPr id="5" name="Picture 5" descr="Caledonian Sleeper Logo">
            <a:extLst>
              <a:ext uri="{FF2B5EF4-FFF2-40B4-BE49-F238E27FC236}">
                <a16:creationId xmlns:a16="http://schemas.microsoft.com/office/drawing/2014/main" id="{CC901450-A3D1-99C7-71C7-47D903ED71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135" y="4887182"/>
            <a:ext cx="1541856" cy="16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8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879669-06ED-3FE7-7994-12FC6AEFA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20"/>
            <a:ext cx="9367049" cy="6862465"/>
          </a:xfrm>
          <a:prstGeom prst="rect">
            <a:avLst/>
          </a:prstGeom>
        </p:spPr>
      </p:pic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83DE6276-2B44-5D33-5E6F-43213D492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7" y="-2233"/>
            <a:ext cx="12199937" cy="68624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56F22-DB47-89A9-EBA8-149B7404208B}"/>
              </a:ext>
            </a:extLst>
          </p:cNvPr>
          <p:cNvSpPr txBox="1"/>
          <p:nvPr/>
        </p:nvSpPr>
        <p:spPr>
          <a:xfrm>
            <a:off x="6096000" y="609138"/>
            <a:ext cx="584835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B31"/>
                </a:solidFill>
                <a:latin typeface="Charter" panose="02040503050506020203" pitchFamily="18" charset="0"/>
              </a:rPr>
              <a:t>Classic Twin Room features</a:t>
            </a:r>
            <a:endParaRPr lang="en-GB" sz="17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endParaRPr lang="en-GB" sz="17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Twin bunk bed room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Handcrafted mattress by Glencraft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Sleep kit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Complimentary WiFi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USB &amp; electrical charging points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2B31"/>
              </a:solidFill>
              <a:effectLst/>
              <a:uLnTx/>
              <a:uFillTx/>
              <a:latin typeface="Seravek" panose="020B05030400000200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In room wash basin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Breakfast available to purchase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Room service available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Interconnecting Classic rooms available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B31"/>
              </a:solidFill>
              <a:effectLst/>
              <a:uLnTx/>
              <a:uFillTx/>
              <a:latin typeface="Seravek" panose="020B0503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97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A31BC-5D28-B1F6-4CD7-11140803B5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1628" y="0"/>
            <a:ext cx="10270274" cy="68580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CE5CE7E-E036-C52B-5C78-41B7227EA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587" y="-4465"/>
            <a:ext cx="12199937" cy="68624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56F22-DB47-89A9-EBA8-149B7404208B}"/>
              </a:ext>
            </a:extLst>
          </p:cNvPr>
          <p:cNvSpPr txBox="1"/>
          <p:nvPr/>
        </p:nvSpPr>
        <p:spPr>
          <a:xfrm>
            <a:off x="6096000" y="609138"/>
            <a:ext cx="584835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B31"/>
                </a:solidFill>
                <a:latin typeface="Charter" panose="02040503050506020203" pitchFamily="18" charset="0"/>
              </a:rPr>
              <a:t>Accessible Double Room features</a:t>
            </a:r>
            <a:endParaRPr lang="en-GB" sz="17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endParaRPr lang="en-GB" sz="17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Double bed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Handcrafted mattress by Glencraft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Sleep kit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Complimentary WiFi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USB &amp; electrical charging points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2B31"/>
              </a:solidFill>
              <a:effectLst/>
              <a:uLnTx/>
              <a:uFillTx/>
              <a:latin typeface="Seravek" panose="020B05030400000200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In room wash basin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Breakfast available to purchase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Room service available</a:t>
            </a:r>
            <a:endParaRPr lang="en-US" sz="1600" dirty="0">
              <a:solidFill>
                <a:srgbClr val="002B31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809432-6029-B2B5-4F11-93FD03F85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66"/>
            <a:ext cx="8189118" cy="686246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CE5CE7E-E036-C52B-5C78-41B7227EA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7" y="-13447"/>
            <a:ext cx="12199937" cy="68624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56F22-DB47-89A9-EBA8-149B7404208B}"/>
              </a:ext>
            </a:extLst>
          </p:cNvPr>
          <p:cNvSpPr txBox="1"/>
          <p:nvPr/>
        </p:nvSpPr>
        <p:spPr>
          <a:xfrm>
            <a:off x="6096000" y="609138"/>
            <a:ext cx="584835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B31"/>
                </a:solidFill>
                <a:latin typeface="Charter" panose="02040503050506020203" pitchFamily="18" charset="0"/>
              </a:rPr>
              <a:t>Accessible Twin Room features</a:t>
            </a:r>
            <a:endParaRPr lang="en-GB" sz="17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endParaRPr lang="en-GB" sz="17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Twin bunk bed room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Handcrafted mattress by Glencraft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Sleep kit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Complimentary WiFi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USB &amp; electrical charging points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2B31"/>
              </a:solidFill>
              <a:effectLst/>
              <a:uLnTx/>
              <a:uFillTx/>
              <a:latin typeface="Seravek" panose="020B05030400000200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In room wash basin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Breakfast available to purchase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Room service available</a:t>
            </a:r>
            <a:endParaRPr lang="en-US" sz="1600" dirty="0">
              <a:solidFill>
                <a:srgbClr val="002B31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0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E8A7A85-A707-D868-51DC-459EEB876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1" y="-339"/>
            <a:ext cx="12200460" cy="68577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CD4D1-C7C6-81DC-0850-F43287D6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Our Onboard Experience</a:t>
            </a:r>
          </a:p>
        </p:txBody>
      </p:sp>
      <p:pic>
        <p:nvPicPr>
          <p:cNvPr id="5" name="Picture 5" descr="Caledonian Sleeper Logo">
            <a:extLst>
              <a:ext uri="{FF2B5EF4-FFF2-40B4-BE49-F238E27FC236}">
                <a16:creationId xmlns:a16="http://schemas.microsoft.com/office/drawing/2014/main" id="{CA0C0CBF-1CBA-640B-18DF-20B3DB6A72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135" y="296204"/>
            <a:ext cx="1541856" cy="16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9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ide of a train&#10;&#10;Description automatically generated with low confidence">
            <a:extLst>
              <a:ext uri="{FF2B5EF4-FFF2-40B4-BE49-F238E27FC236}">
                <a16:creationId xmlns:a16="http://schemas.microsoft.com/office/drawing/2014/main" id="{8E11C831-B425-5964-0A57-0DAE1FABFA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460"/>
            <a:ext cx="10031506" cy="68686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10172C-55AF-1439-C69B-CBA129649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460"/>
            <a:ext cx="12210954" cy="68686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56F22-DB47-89A9-EBA8-149B7404208B}"/>
              </a:ext>
            </a:extLst>
          </p:cNvPr>
          <p:cNvSpPr txBox="1"/>
          <p:nvPr/>
        </p:nvSpPr>
        <p:spPr>
          <a:xfrm>
            <a:off x="7386638" y="645727"/>
            <a:ext cx="411293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Enjoy a culinary taste of Scotland with a difference in our unique Club Car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Priority access to the Club Car for Caledonian Double &amp; Club Room guests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Available for breakfast and dinner service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Electrical &amp; USB charging points available </a:t>
            </a:r>
          </a:p>
        </p:txBody>
      </p:sp>
    </p:spTree>
    <p:extLst>
      <p:ext uri="{BB962C8B-B14F-4D97-AF65-F5344CB8AC3E}">
        <p14:creationId xmlns:p14="http://schemas.microsoft.com/office/powerpoint/2010/main" val="273652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E8A7A85-A707-D868-51DC-459EEB876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1" y="-339"/>
            <a:ext cx="12200460" cy="68577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CD4D1-C7C6-81DC-0850-F43287D6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Our Lounges</a:t>
            </a:r>
          </a:p>
        </p:txBody>
      </p:sp>
      <p:pic>
        <p:nvPicPr>
          <p:cNvPr id="5" name="Picture 5" descr="Caledonian Sleeper Logo">
            <a:extLst>
              <a:ext uri="{FF2B5EF4-FFF2-40B4-BE49-F238E27FC236}">
                <a16:creationId xmlns:a16="http://schemas.microsoft.com/office/drawing/2014/main" id="{CA0C0CBF-1CBA-640B-18DF-20B3DB6A72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135" y="296204"/>
            <a:ext cx="1541856" cy="16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008554-5692-0F96-C8E5-1C65E310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" y="0"/>
            <a:ext cx="8186063" cy="6858000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A29CA0AA-0542-6AE7-2AD7-B76DF7133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4" y="0"/>
            <a:ext cx="12199937" cy="68624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56F22-DB47-89A9-EBA8-149B7404208B}"/>
              </a:ext>
            </a:extLst>
          </p:cNvPr>
          <p:cNvSpPr txBox="1"/>
          <p:nvPr/>
        </p:nvSpPr>
        <p:spPr>
          <a:xfrm>
            <a:off x="6236494" y="703525"/>
            <a:ext cx="568253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To enhance the experience for our Caledonian Double and Club Room guests we have created our own complimentary pre-departure/arrival lounges at a number of stations </a:t>
            </a:r>
            <a:b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</a:br>
            <a:endParaRPr lang="en-GB" sz="16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Caledonian Sleeper branded lounges at the following locations: </a:t>
            </a:r>
          </a:p>
          <a:p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	- Dundee</a:t>
            </a:r>
            <a:b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</a:b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	- Fort William</a:t>
            </a:r>
          </a:p>
          <a:p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	- Inverness</a:t>
            </a:r>
          </a:p>
          <a:p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	- Leuchars </a:t>
            </a:r>
          </a:p>
          <a:p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	- Perth </a:t>
            </a:r>
          </a:p>
          <a:p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	- London Euston (coming soon)</a:t>
            </a:r>
          </a:p>
          <a:p>
            <a:endParaRPr lang="en-GB" sz="16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Complimentary access to First Class lounges ran by other operators is available at London Euston, Edinburgh Waverley, Glasgow Central and Aberdeen for our Caledonian Double &amp; Club Room guests</a:t>
            </a:r>
          </a:p>
          <a:p>
            <a:endParaRPr lang="en-GB" sz="1600" dirty="0">
              <a:solidFill>
                <a:srgbClr val="002B31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0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E8A7A85-A707-D868-51DC-459EEB876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1" y="-339"/>
            <a:ext cx="12200460" cy="68577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CD4D1-C7C6-81DC-0850-F43287D6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Our Train &amp; the Environment</a:t>
            </a:r>
          </a:p>
        </p:txBody>
      </p:sp>
      <p:pic>
        <p:nvPicPr>
          <p:cNvPr id="5" name="Picture 5" descr="Caledonian Sleeper Logo">
            <a:extLst>
              <a:ext uri="{FF2B5EF4-FFF2-40B4-BE49-F238E27FC236}">
                <a16:creationId xmlns:a16="http://schemas.microsoft.com/office/drawing/2014/main" id="{CA0C0CBF-1CBA-640B-18DF-20B3DB6A72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135" y="296204"/>
            <a:ext cx="1541856" cy="16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BFE851-1210-EFF7-77CE-3BC67FB2D4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181" y="4972050"/>
            <a:ext cx="1597843" cy="17573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C8BFCB-5943-6B7B-8C7D-D7B585E79B34}"/>
              </a:ext>
            </a:extLst>
          </p:cNvPr>
          <p:cNvSpPr txBox="1"/>
          <p:nvPr/>
        </p:nvSpPr>
        <p:spPr>
          <a:xfrm>
            <a:off x="214976" y="6329301"/>
            <a:ext cx="7691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2B31"/>
                </a:solidFill>
                <a:effectLst/>
                <a:latin typeface="Arial" panose="020B0604020202020204" pitchFamily="34" charset="0"/>
              </a:rPr>
              <a:t>*The Caledonian Sleeper performance has been compared with published data for other transport modes using the UK Government’s “Greenhouse gas reporting: conversion factors 2022”[1] data. SNC Lavalin November 2022 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D6C3351-00CD-D29F-1BAB-4E8F50139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301373"/>
              </p:ext>
            </p:extLst>
          </p:nvPr>
        </p:nvGraphicFramePr>
        <p:xfrm>
          <a:off x="394059" y="1333307"/>
          <a:ext cx="8109861" cy="462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9D1316-D701-5A9A-8B2E-95A32F5BDDEF}"/>
              </a:ext>
            </a:extLst>
          </p:cNvPr>
          <p:cNvSpPr txBox="1"/>
          <p:nvPr/>
        </p:nvSpPr>
        <p:spPr>
          <a:xfrm>
            <a:off x="2476545" y="1333306"/>
            <a:ext cx="542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B31"/>
                </a:solidFill>
                <a:latin typeface="Seravek" panose="020B0503040000020004" pitchFamily="34" charset="0"/>
              </a:rPr>
              <a:t>kg of CO2 Equivalent, per Passenger, per Mile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0A4A75-2164-3FFC-7CA8-EB476D774096}"/>
              </a:ext>
            </a:extLst>
          </p:cNvPr>
          <p:cNvGrpSpPr/>
          <p:nvPr/>
        </p:nvGrpSpPr>
        <p:grpSpPr>
          <a:xfrm>
            <a:off x="8321040" y="375139"/>
            <a:ext cx="3613428" cy="3678701"/>
            <a:chOff x="7718043" y="1885950"/>
            <a:chExt cx="3657600" cy="3464188"/>
          </a:xfrm>
          <a:solidFill>
            <a:srgbClr val="438882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21B56C9-8FA0-645A-3F2F-5C53D42E22FC}"/>
                </a:ext>
              </a:extLst>
            </p:cNvPr>
            <p:cNvSpPr/>
            <p:nvPr/>
          </p:nvSpPr>
          <p:spPr>
            <a:xfrm>
              <a:off x="7718043" y="1885950"/>
              <a:ext cx="3657600" cy="346418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DD56F22-DB47-89A9-EBA8-149B7404208B}"/>
                </a:ext>
              </a:extLst>
            </p:cNvPr>
            <p:cNvSpPr txBox="1"/>
            <p:nvPr/>
          </p:nvSpPr>
          <p:spPr>
            <a:xfrm>
              <a:off x="7944920" y="2788244"/>
              <a:ext cx="3203846" cy="11875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HARTER ROMAN" panose="02040503050506020203" pitchFamily="18" charset="0"/>
                </a:rPr>
                <a:t>Caledonian Sleeper generates almost </a:t>
              </a:r>
              <a:r>
                <a:rPr lang="en-GB" sz="2000" b="1" u="sng" dirty="0">
                  <a:solidFill>
                    <a:schemeClr val="bg1"/>
                  </a:solidFill>
                  <a:latin typeface="CHARTER ROMAN" panose="02040503050506020203" pitchFamily="18" charset="0"/>
                </a:rPr>
                <a:t>7 TIMES LESS </a:t>
              </a:r>
              <a:r>
                <a:rPr lang="en-GB" sz="2000" b="1" dirty="0">
                  <a:solidFill>
                    <a:schemeClr val="bg1"/>
                  </a:solidFill>
                  <a:latin typeface="CHARTER ROMAN" panose="02040503050506020203" pitchFamily="18" charset="0"/>
                </a:rPr>
                <a:t>carbon emissions than the average UK domestic flight.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8C472CF-768F-D7ED-26A4-5ABB6B228156}"/>
              </a:ext>
            </a:extLst>
          </p:cNvPr>
          <p:cNvSpPr txBox="1"/>
          <p:nvPr/>
        </p:nvSpPr>
        <p:spPr>
          <a:xfrm>
            <a:off x="536547" y="375139"/>
            <a:ext cx="542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B31"/>
                </a:solidFill>
                <a:latin typeface="CHARTER ROMAN" panose="02040503050506020203" pitchFamily="18" charset="0"/>
              </a:rPr>
              <a:t>The Sleeper is Greener!</a:t>
            </a:r>
          </a:p>
        </p:txBody>
      </p:sp>
    </p:spTree>
    <p:extLst>
      <p:ext uri="{BB962C8B-B14F-4D97-AF65-F5344CB8AC3E}">
        <p14:creationId xmlns:p14="http://schemas.microsoft.com/office/powerpoint/2010/main" val="2857680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8C472CF-768F-D7ED-26A4-5ABB6B228156}"/>
              </a:ext>
            </a:extLst>
          </p:cNvPr>
          <p:cNvSpPr txBox="1"/>
          <p:nvPr/>
        </p:nvSpPr>
        <p:spPr>
          <a:xfrm>
            <a:off x="536546" y="375139"/>
            <a:ext cx="11045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B31"/>
                </a:solidFill>
                <a:latin typeface="CHARTER ROMAN" panose="02040503050506020203" pitchFamily="18" charset="0"/>
              </a:rPr>
              <a:t>Caledonian Sleeper </a:t>
            </a:r>
            <a:r>
              <a:rPr lang="en-GB" sz="3200" b="1" i="1" dirty="0">
                <a:solidFill>
                  <a:srgbClr val="002B31"/>
                </a:solidFill>
                <a:latin typeface="CHARTER ROMAN" panose="02040503050506020203" pitchFamily="18" charset="0"/>
              </a:rPr>
              <a:t>is</a:t>
            </a:r>
            <a:r>
              <a:rPr lang="en-GB" sz="3200" b="1" dirty="0">
                <a:solidFill>
                  <a:srgbClr val="002B31"/>
                </a:solidFill>
                <a:latin typeface="CHARTER ROMAN" panose="02040503050506020203" pitchFamily="18" charset="0"/>
              </a:rPr>
              <a:t> your hotel room for the night making it even more green when compared to other modes plus hotel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9AC08A3-5699-4084-0559-D29A7A212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90714"/>
              </p:ext>
            </p:extLst>
          </p:nvPr>
        </p:nvGraphicFramePr>
        <p:xfrm>
          <a:off x="536546" y="2366404"/>
          <a:ext cx="6565294" cy="34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578">
                  <a:extLst>
                    <a:ext uri="{9D8B030D-6E8A-4147-A177-3AD203B41FA5}">
                      <a16:colId xmlns:a16="http://schemas.microsoft.com/office/drawing/2014/main" val="2152363167"/>
                    </a:ext>
                  </a:extLst>
                </a:gridCol>
                <a:gridCol w="1015516">
                  <a:extLst>
                    <a:ext uri="{9D8B030D-6E8A-4147-A177-3AD203B41FA5}">
                      <a16:colId xmlns:a16="http://schemas.microsoft.com/office/drawing/2014/main" val="2862264858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34880975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663791239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146506330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sz="1600" dirty="0">
                        <a:latin typeface="Seravek" panose="020B0503040000020004" pitchFamily="34" charset="0"/>
                      </a:endParaRPr>
                    </a:p>
                  </a:txBody>
                  <a:tcPr>
                    <a:solidFill>
                      <a:srgbClr val="002B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Distance </a:t>
                      </a:r>
                      <a:r>
                        <a:rPr lang="en-US" sz="1600" b="0" dirty="0">
                          <a:latin typeface="Seravek" panose="020B0503040000020004" pitchFamily="34" charset="0"/>
                        </a:rPr>
                        <a:t>(Miles)</a:t>
                      </a:r>
                    </a:p>
                  </a:txBody>
                  <a:tcPr>
                    <a:solidFill>
                      <a:srgbClr val="002B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Travel</a:t>
                      </a:r>
                    </a:p>
                    <a:p>
                      <a:r>
                        <a:rPr lang="en-US" sz="1600" b="0" dirty="0">
                          <a:latin typeface="Seravek" panose="020B0503040000020004" pitchFamily="34" charset="0"/>
                        </a:rPr>
                        <a:t>kgCO2e/p</a:t>
                      </a:r>
                    </a:p>
                  </a:txBody>
                  <a:tcPr>
                    <a:solidFill>
                      <a:srgbClr val="002B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Hotel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eravek" panose="020B0503040000020004" pitchFamily="34" charset="0"/>
                        </a:rPr>
                        <a:t>kgCO2e/p</a:t>
                      </a:r>
                      <a:endParaRPr lang="en-US" sz="1600" dirty="0">
                        <a:latin typeface="Seravek" panose="020B0503040000020004" pitchFamily="34" charset="0"/>
                      </a:endParaRPr>
                    </a:p>
                    <a:p>
                      <a:endParaRPr lang="en-US" sz="1600" dirty="0">
                        <a:latin typeface="Seravek" panose="020B0503040000020004" pitchFamily="34" charset="0"/>
                      </a:endParaRPr>
                    </a:p>
                  </a:txBody>
                  <a:tcPr>
                    <a:solidFill>
                      <a:srgbClr val="002B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Total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eravek" panose="020B0503040000020004" pitchFamily="34" charset="0"/>
                        </a:rPr>
                        <a:t>kgCO2e/p</a:t>
                      </a:r>
                    </a:p>
                  </a:txBody>
                  <a:tcPr>
                    <a:solidFill>
                      <a:srgbClr val="002B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94022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Caledonian Sleeper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400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17.8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n/a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17.8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293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Sleeper at Capacity</a:t>
                      </a:r>
                    </a:p>
                  </a:txBody>
                  <a:tcPr>
                    <a:solidFill>
                      <a:srgbClr val="998D5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400</a:t>
                      </a:r>
                    </a:p>
                  </a:txBody>
                  <a:tcPr>
                    <a:solidFill>
                      <a:srgbClr val="998D5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12.5</a:t>
                      </a:r>
                    </a:p>
                  </a:txBody>
                  <a:tcPr>
                    <a:solidFill>
                      <a:srgbClr val="998D5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n/a</a:t>
                      </a:r>
                    </a:p>
                  </a:txBody>
                  <a:tcPr>
                    <a:solidFill>
                      <a:srgbClr val="998D55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12.5</a:t>
                      </a:r>
                    </a:p>
                  </a:txBody>
                  <a:tcPr>
                    <a:solidFill>
                      <a:srgbClr val="998D55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3986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Car Diesel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378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90.9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13.9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104.8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799583"/>
                  </a:ext>
                </a:extLst>
              </a:tr>
              <a:tr h="42409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Car Petrol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378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94.1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13.9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108.0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34525"/>
                  </a:ext>
                </a:extLst>
              </a:tr>
              <a:tr h="39886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Domestic Flight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332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146.1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13.9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160.0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483255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National Rail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332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22.9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13.9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36.8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617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938E71-0C6F-9A3E-F1A0-49211F1F9851}"/>
              </a:ext>
            </a:extLst>
          </p:cNvPr>
          <p:cNvSpPr txBox="1"/>
          <p:nvPr/>
        </p:nvSpPr>
        <p:spPr>
          <a:xfrm>
            <a:off x="2606886" y="1913926"/>
            <a:ext cx="531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AE24"/>
                </a:solidFill>
                <a:latin typeface="CHARTER ROMAN" panose="02040503050506020203" pitchFamily="18" charset="0"/>
              </a:rPr>
              <a:t>London &gt; Edinburgh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3D00F18-4B99-E070-8F32-7B04BBFE8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57625"/>
              </p:ext>
            </p:extLst>
          </p:nvPr>
        </p:nvGraphicFramePr>
        <p:xfrm>
          <a:off x="7172560" y="2366404"/>
          <a:ext cx="4520716" cy="340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516">
                  <a:extLst>
                    <a:ext uri="{9D8B030D-6E8A-4147-A177-3AD203B41FA5}">
                      <a16:colId xmlns:a16="http://schemas.microsoft.com/office/drawing/2014/main" val="2862264858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34880975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663791239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146506330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Distance </a:t>
                      </a:r>
                      <a:r>
                        <a:rPr lang="en-US" sz="1600" b="0" dirty="0">
                          <a:latin typeface="Seravek" panose="020B0503040000020004" pitchFamily="34" charset="0"/>
                        </a:rPr>
                        <a:t>(Miles)</a:t>
                      </a:r>
                    </a:p>
                  </a:txBody>
                  <a:tcPr>
                    <a:solidFill>
                      <a:srgbClr val="002B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Travel</a:t>
                      </a:r>
                    </a:p>
                    <a:p>
                      <a:r>
                        <a:rPr lang="en-US" sz="1600" b="0" dirty="0">
                          <a:latin typeface="Seravek" panose="020B0503040000020004" pitchFamily="34" charset="0"/>
                        </a:rPr>
                        <a:t>kgCO2e/p</a:t>
                      </a:r>
                    </a:p>
                  </a:txBody>
                  <a:tcPr>
                    <a:solidFill>
                      <a:srgbClr val="002B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Hotel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eravek" panose="020B0503040000020004" pitchFamily="34" charset="0"/>
                        </a:rPr>
                        <a:t>kgCO2e/p</a:t>
                      </a:r>
                      <a:endParaRPr lang="en-US" sz="1600" dirty="0">
                        <a:latin typeface="Seravek" panose="020B0503040000020004" pitchFamily="34" charset="0"/>
                      </a:endParaRPr>
                    </a:p>
                    <a:p>
                      <a:endParaRPr lang="en-US" sz="1600" dirty="0">
                        <a:latin typeface="Seravek" panose="020B0503040000020004" pitchFamily="34" charset="0"/>
                      </a:endParaRPr>
                    </a:p>
                  </a:txBody>
                  <a:tcPr>
                    <a:solidFill>
                      <a:srgbClr val="002B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Total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Seravek" panose="020B0503040000020004" pitchFamily="34" charset="0"/>
                        </a:rPr>
                        <a:t>kgCO2e/p</a:t>
                      </a:r>
                    </a:p>
                  </a:txBody>
                  <a:tcPr>
                    <a:solidFill>
                      <a:srgbClr val="002B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94022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400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17.8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n/a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17.8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293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400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12.5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n/a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12.5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3986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403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91.6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13.9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105.5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799583"/>
                  </a:ext>
                </a:extLst>
              </a:tr>
              <a:tr h="42409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403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94.8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13.9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108.7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34525"/>
                  </a:ext>
                </a:extLst>
              </a:tr>
              <a:tr h="39886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346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152.2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13.9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166.1</a:t>
                      </a:r>
                    </a:p>
                  </a:txBody>
                  <a:tcPr>
                    <a:solidFill>
                      <a:srgbClr val="A6BAC9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483255"/>
                  </a:ext>
                </a:extLst>
              </a:tr>
              <a:tr h="41680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401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27.6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Seravek" panose="020B0503040000020004" pitchFamily="34" charset="0"/>
                        </a:rPr>
                        <a:t>13.9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Seravek" panose="020B0503040000020004" pitchFamily="34" charset="0"/>
                        </a:rPr>
                        <a:t>41.5</a:t>
                      </a:r>
                    </a:p>
                  </a:txBody>
                  <a:tcPr>
                    <a:solidFill>
                      <a:srgbClr val="998D55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617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8936C8-BF05-1DC4-DE8F-249318C5127D}"/>
              </a:ext>
            </a:extLst>
          </p:cNvPr>
          <p:cNvSpPr txBox="1"/>
          <p:nvPr/>
        </p:nvSpPr>
        <p:spPr>
          <a:xfrm>
            <a:off x="7172560" y="1874914"/>
            <a:ext cx="531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AE24"/>
                </a:solidFill>
                <a:latin typeface="CHARTER ROMAN" panose="02040503050506020203" pitchFamily="18" charset="0"/>
              </a:rPr>
              <a:t>London &gt; Glasgow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7188B-843B-E477-D9CC-9ED80F91242E}"/>
              </a:ext>
            </a:extLst>
          </p:cNvPr>
          <p:cNvSpPr txBox="1"/>
          <p:nvPr/>
        </p:nvSpPr>
        <p:spPr>
          <a:xfrm>
            <a:off x="462064" y="6359750"/>
            <a:ext cx="63414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2B31"/>
                </a:solidFill>
                <a:effectLst/>
                <a:latin typeface="Helvetica" pitchFamily="2" charset="0"/>
              </a:rPr>
              <a:t>Comparison of London to Edinburgh / Glasgow Journeys per Passenger. SNC Lavalin November 2022 </a:t>
            </a:r>
          </a:p>
        </p:txBody>
      </p:sp>
    </p:spTree>
    <p:extLst>
      <p:ext uri="{BB962C8B-B14F-4D97-AF65-F5344CB8AC3E}">
        <p14:creationId xmlns:p14="http://schemas.microsoft.com/office/powerpoint/2010/main" val="112726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B8EEC2-0113-CD36-E0F8-5D152954A2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3429000"/>
            <a:ext cx="330546" cy="7626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CEE535-72E6-5EDC-6085-ACF7CB8C42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234" y="4684495"/>
            <a:ext cx="463581" cy="622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AACAE5-9E89-A717-41BB-68399414AD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87" y="3429000"/>
            <a:ext cx="681309" cy="6966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98831D-4364-1BA8-0549-6C4D945089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6791" y="2378997"/>
            <a:ext cx="570693" cy="6227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2CD361E-B3B0-96AA-0C7A-4B88DB5A827D}"/>
              </a:ext>
            </a:extLst>
          </p:cNvPr>
          <p:cNvSpPr txBox="1"/>
          <p:nvPr/>
        </p:nvSpPr>
        <p:spPr>
          <a:xfrm>
            <a:off x="634255" y="577148"/>
            <a:ext cx="10646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u="none" strike="noStrike" dirty="0">
                <a:solidFill>
                  <a:srgbClr val="002B31"/>
                </a:solidFill>
                <a:effectLst/>
                <a:latin typeface="Charter" panose="02040503050506020203" pitchFamily="18" charset="0"/>
              </a:rPr>
              <a:t>The Caledonian Sleeper is the longest passenger train in the UK </a:t>
            </a:r>
            <a:r>
              <a:rPr lang="en-GB" sz="2400" b="1" dirty="0">
                <a:solidFill>
                  <a:srgbClr val="002B31"/>
                </a:solidFill>
                <a:latin typeface="Charter" panose="02040503050506020203" pitchFamily="18" charset="0"/>
              </a:rPr>
              <a:t>- </a:t>
            </a:r>
            <a:r>
              <a:rPr lang="en-GB" sz="2400" b="1" u="none" strike="noStrike" dirty="0">
                <a:solidFill>
                  <a:srgbClr val="002B31"/>
                </a:solidFill>
                <a:effectLst/>
                <a:latin typeface="Charter" panose="02040503050506020203" pitchFamily="18" charset="0"/>
              </a:rPr>
              <a:t>over ¼ mile long!</a:t>
            </a:r>
          </a:p>
          <a:p>
            <a:pPr algn="l"/>
            <a:endParaRPr lang="en-GB" u="none" strike="noStrike" dirty="0">
              <a:solidFill>
                <a:srgbClr val="002B31"/>
              </a:solidFill>
              <a:effectLst/>
              <a:latin typeface="Seravek" panose="020B0503040000020004" pitchFamily="34" charset="0"/>
            </a:endParaRPr>
          </a:p>
          <a:p>
            <a:pPr algn="l"/>
            <a:r>
              <a:rPr lang="en-GB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Every night (except Saturday) of the week we have: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FDE5D7-81FF-FE95-46BA-F2D4CCC1762F}"/>
              </a:ext>
            </a:extLst>
          </p:cNvPr>
          <p:cNvSpPr txBox="1"/>
          <p:nvPr/>
        </p:nvSpPr>
        <p:spPr>
          <a:xfrm>
            <a:off x="1575887" y="2357873"/>
            <a:ext cx="2976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over 400 rooms (including double bed guestrooms!)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519A796-A451-D290-1072-8BEB7187A6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88" y="2328422"/>
            <a:ext cx="571418" cy="7061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790E1C8-9378-92AE-A689-C4A278FF937F}"/>
              </a:ext>
            </a:extLst>
          </p:cNvPr>
          <p:cNvSpPr txBox="1"/>
          <p:nvPr/>
        </p:nvSpPr>
        <p:spPr>
          <a:xfrm>
            <a:off x="1575887" y="3586969"/>
            <a:ext cx="2598548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over 250 seats</a:t>
            </a:r>
            <a:endParaRPr lang="en-US" dirty="0">
              <a:solidFill>
                <a:srgbClr val="002B3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9B6E3B-B303-4A07-75A7-4B507DA4681B}"/>
              </a:ext>
            </a:extLst>
          </p:cNvPr>
          <p:cNvSpPr txBox="1"/>
          <p:nvPr/>
        </p:nvSpPr>
        <p:spPr>
          <a:xfrm>
            <a:off x="4105293" y="4811190"/>
            <a:ext cx="3493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at max capacity over 1,000 guests</a:t>
            </a:r>
            <a:endParaRPr lang="en-US" dirty="0">
              <a:solidFill>
                <a:srgbClr val="002B3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4FDFD-7530-AEEF-F5F6-7ED17F181946}"/>
              </a:ext>
            </a:extLst>
          </p:cNvPr>
          <p:cNvSpPr txBox="1"/>
          <p:nvPr/>
        </p:nvSpPr>
        <p:spPr>
          <a:xfrm>
            <a:off x="6735850" y="2367193"/>
            <a:ext cx="3307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over 300 toilets (including private en-suite shower rooms)</a:t>
            </a:r>
            <a:endParaRPr lang="en-US" dirty="0">
              <a:solidFill>
                <a:srgbClr val="002B3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F08485-CE0C-D1B8-3226-59F6DD9633EC}"/>
              </a:ext>
            </a:extLst>
          </p:cNvPr>
          <p:cNvSpPr txBox="1"/>
          <p:nvPr/>
        </p:nvSpPr>
        <p:spPr>
          <a:xfrm>
            <a:off x="6791359" y="3633067"/>
            <a:ext cx="3908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over 400 bottles of whisky (wee ones)</a:t>
            </a:r>
            <a:endParaRPr lang="en-US" dirty="0">
              <a:solidFill>
                <a:srgbClr val="002B3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F1DE7D-BCE4-0F09-0BB7-0B63FD128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15612" y="6041394"/>
            <a:ext cx="10515600" cy="619084"/>
          </a:xfrm>
        </p:spPr>
      </p:pic>
    </p:spTree>
    <p:extLst>
      <p:ext uri="{BB962C8B-B14F-4D97-AF65-F5344CB8AC3E}">
        <p14:creationId xmlns:p14="http://schemas.microsoft.com/office/powerpoint/2010/main" val="27927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1.8832 -0.003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5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E8A7A85-A707-D868-51DC-459EEB876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1" y="-339"/>
            <a:ext cx="12200460" cy="68577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CD4D1-C7C6-81DC-0850-F43287D6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To Book</a:t>
            </a:r>
          </a:p>
        </p:txBody>
      </p:sp>
      <p:pic>
        <p:nvPicPr>
          <p:cNvPr id="5" name="Picture 5" descr="Caledonian Sleeper Logo">
            <a:extLst>
              <a:ext uri="{FF2B5EF4-FFF2-40B4-BE49-F238E27FC236}">
                <a16:creationId xmlns:a16="http://schemas.microsoft.com/office/drawing/2014/main" id="{CA0C0CBF-1CBA-640B-18DF-20B3DB6A72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135" y="296204"/>
            <a:ext cx="1541856" cy="16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0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5CAF9B-64BD-81F8-1482-C96EC804B5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638"/>
            <a:ext cx="8165249" cy="686809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38A8ECF-BB12-A817-B0FD-24B2C2097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85" y="68"/>
            <a:ext cx="12210955" cy="6868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56F22-DB47-89A9-EBA8-149B7404208B}"/>
              </a:ext>
            </a:extLst>
          </p:cNvPr>
          <p:cNvSpPr txBox="1"/>
          <p:nvPr/>
        </p:nvSpPr>
        <p:spPr>
          <a:xfrm>
            <a:off x="6229350" y="571172"/>
            <a:ext cx="61483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 Book direct via Caledonian Sleeper:</a:t>
            </a:r>
          </a:p>
          <a:p>
            <a:pPr lvl="1">
              <a:spcAft>
                <a:spcPts val="600"/>
              </a:spcAft>
            </a:pPr>
            <a:r>
              <a:rPr lang="en-GB" dirty="0">
                <a:solidFill>
                  <a:srgbClr val="A3AE7B"/>
                </a:solidFill>
                <a:latin typeface="Seravek" panose="020B0503040000020004" pitchFamily="34" charset="0"/>
              </a:rPr>
              <a:t>www.sleeper.scot</a:t>
            </a:r>
            <a:endParaRPr lang="en-GB" strike="noStrike" dirty="0">
              <a:solidFill>
                <a:srgbClr val="A3AE7B"/>
              </a:solidFill>
              <a:effectLst/>
              <a:latin typeface="Seravek" panose="020B0503040000020004" pitchFamily="34" charset="0"/>
            </a:endParaRPr>
          </a:p>
          <a:p>
            <a:pPr lvl="1">
              <a:spcAft>
                <a:spcPts val="600"/>
              </a:spcAft>
            </a:pPr>
            <a:endParaRPr lang="en-GB" dirty="0">
              <a:solidFill>
                <a:srgbClr val="000000"/>
              </a:solidFill>
              <a:latin typeface="Seravek" panose="020B05030400000200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 Via Evolvi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u="none" strike="noStrike" dirty="0">
              <a:solidFill>
                <a:srgbClr val="000000"/>
              </a:solidFill>
              <a:effectLst/>
              <a:latin typeface="Seravek" panose="020B05030400000200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 Via Trainline for Business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u="none" strike="noStrike" dirty="0">
              <a:solidFill>
                <a:srgbClr val="000000"/>
              </a:solidFill>
              <a:effectLst/>
              <a:latin typeface="Seravek" panose="020B05030400000200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B31"/>
                </a:solidFill>
                <a:latin typeface="Seravek" panose="020B0503040000020004" pitchFamily="34" charset="0"/>
              </a:rPr>
              <a:t> To discuss Caledonian Sleeper in more detail:</a:t>
            </a:r>
          </a:p>
          <a:p>
            <a:pPr lvl="1">
              <a:spcAft>
                <a:spcPts val="600"/>
              </a:spcAft>
            </a:pPr>
            <a:r>
              <a:rPr lang="en-GB" u="none" strike="noStrike" dirty="0">
                <a:solidFill>
                  <a:srgbClr val="A3AE7B"/>
                </a:solidFill>
                <a:effectLst/>
                <a:latin typeface="Seravek" panose="020B0503040000020004" pitchFamily="34" charset="0"/>
              </a:rPr>
              <a:t>Gail Wands</a:t>
            </a:r>
          </a:p>
          <a:p>
            <a:pPr lvl="1">
              <a:spcAft>
                <a:spcPts val="600"/>
              </a:spcAft>
            </a:pPr>
            <a:r>
              <a:rPr lang="en-GB" u="none" strike="noStrike" dirty="0">
                <a:solidFill>
                  <a:srgbClr val="A3AE7B"/>
                </a:solidFill>
                <a:effectLst/>
                <a:latin typeface="Seravek" panose="020B0503040000020004" pitchFamily="34" charset="0"/>
              </a:rPr>
              <a:t>Business Development Manager </a:t>
            </a:r>
          </a:p>
          <a:p>
            <a:pPr lvl="1">
              <a:spcAft>
                <a:spcPts val="600"/>
              </a:spcAft>
            </a:pPr>
            <a:r>
              <a:rPr lang="en-GB" dirty="0">
                <a:solidFill>
                  <a:srgbClr val="A3AE7B"/>
                </a:solidFill>
                <a:latin typeface="Seravek" panose="020B0503040000020004" pitchFamily="34" charset="0"/>
              </a:rPr>
              <a:t>gail.wands@serco.com</a:t>
            </a:r>
            <a:endParaRPr lang="en-GB" u="none" strike="noStrike" dirty="0">
              <a:solidFill>
                <a:srgbClr val="A3AE7B"/>
              </a:solidFill>
              <a:effectLst/>
              <a:latin typeface="Seravek" panose="020B05030400000200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GB" dirty="0">
                <a:solidFill>
                  <a:srgbClr val="A3AE7B"/>
                </a:solidFill>
                <a:latin typeface="Seravek" panose="020B0503040000020004" pitchFamily="34" charset="0"/>
              </a:rPr>
              <a:t>07458 050844</a:t>
            </a:r>
            <a:endParaRPr lang="en-GB" u="none" strike="noStrike" dirty="0">
              <a:solidFill>
                <a:srgbClr val="A3AE7B"/>
              </a:solidFill>
              <a:effectLst/>
              <a:latin typeface="Seravek" panose="020B05030400000200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u="none" strike="noStrike" dirty="0">
              <a:solidFill>
                <a:srgbClr val="000000"/>
              </a:solidFill>
              <a:effectLst/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7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BA983540-2711-7361-DB6B-975D52201C3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2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train in a station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6728DF7C-9D71-70F5-D3A9-0F5D676F41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86" y="1727969"/>
            <a:ext cx="6204428" cy="4143022"/>
          </a:xfrm>
          <a:prstGeom prst="rect">
            <a:avLst/>
          </a:prstGeom>
        </p:spPr>
      </p:pic>
      <p:sp>
        <p:nvSpPr>
          <p:cNvPr id="9" name="Triangle 8">
            <a:hlinkClick r:id="rId2"/>
            <a:extLst>
              <a:ext uri="{FF2B5EF4-FFF2-40B4-BE49-F238E27FC236}">
                <a16:creationId xmlns:a16="http://schemas.microsoft.com/office/drawing/2014/main" id="{F8BB4EE9-8CC7-8F30-7BA2-61DB5494A189}"/>
              </a:ext>
            </a:extLst>
          </p:cNvPr>
          <p:cNvSpPr/>
          <p:nvPr/>
        </p:nvSpPr>
        <p:spPr>
          <a:xfrm rot="5400000">
            <a:off x="5572697" y="2939830"/>
            <a:ext cx="1015027" cy="79298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5" descr="Caledonian Sleeper Logo">
            <a:extLst>
              <a:ext uri="{FF2B5EF4-FFF2-40B4-BE49-F238E27FC236}">
                <a16:creationId xmlns:a16="http://schemas.microsoft.com/office/drawing/2014/main" id="{B9BEF16D-A668-AB05-A35C-CC00CFD74F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135" y="4887182"/>
            <a:ext cx="1541856" cy="16969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D6C3593-5E0F-46BE-4016-40B2299D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75" y="0"/>
            <a:ext cx="10515600" cy="1325563"/>
          </a:xfrm>
        </p:spPr>
        <p:txBody>
          <a:bodyPr/>
          <a:lstStyle/>
          <a:p>
            <a:r>
              <a:rPr lang="en-GB" u="none" strike="noStrike" dirty="0">
                <a:solidFill>
                  <a:schemeClr val="bg2"/>
                </a:solidFill>
                <a:effectLst/>
              </a:rPr>
              <a:t>Take a look onboard…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C46AA-2698-DDA5-1F2C-610E7131DE07}"/>
              </a:ext>
            </a:extLst>
          </p:cNvPr>
          <p:cNvSpPr txBox="1"/>
          <p:nvPr/>
        </p:nvSpPr>
        <p:spPr>
          <a:xfrm>
            <a:off x="384975" y="987009"/>
            <a:ext cx="3490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Seravek" panose="020B0503040000020004" pitchFamily="34" charset="0"/>
              </a:rPr>
              <a:t>Click image to view video on YouTube</a:t>
            </a:r>
          </a:p>
        </p:txBody>
      </p:sp>
    </p:spTree>
    <p:extLst>
      <p:ext uri="{BB962C8B-B14F-4D97-AF65-F5344CB8AC3E}">
        <p14:creationId xmlns:p14="http://schemas.microsoft.com/office/powerpoint/2010/main" val="74587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late of food and a glass of juice on a table&#10;&#10;Description automatically generated with medium confidence">
            <a:extLst>
              <a:ext uri="{FF2B5EF4-FFF2-40B4-BE49-F238E27FC236}">
                <a16:creationId xmlns:a16="http://schemas.microsoft.com/office/drawing/2014/main" id="{A330F793-8E59-272F-1D07-C23FE4F38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894" y="12291"/>
            <a:ext cx="9881466" cy="6899497"/>
          </a:xfrm>
          <a:prstGeom prst="rect">
            <a:avLst/>
          </a:prstGeom>
        </p:spPr>
      </p:pic>
      <p:pic>
        <p:nvPicPr>
          <p:cNvPr id="4" name="Picture 4" descr="Slide Background">
            <a:extLst>
              <a:ext uri="{FF2B5EF4-FFF2-40B4-BE49-F238E27FC236}">
                <a16:creationId xmlns:a16="http://schemas.microsoft.com/office/drawing/2014/main" id="{FA10172C-55AF-1439-C69B-CBA129649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9" y="10417"/>
            <a:ext cx="12199885" cy="687908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C055C6-0C77-1D28-1846-67654C2E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75" y="0"/>
            <a:ext cx="10515600" cy="1325563"/>
          </a:xfrm>
        </p:spPr>
        <p:txBody>
          <a:bodyPr/>
          <a:lstStyle/>
          <a:p>
            <a:r>
              <a:rPr lang="en-GB" u="none" strike="noStrike" dirty="0">
                <a:solidFill>
                  <a:srgbClr val="002B31"/>
                </a:solidFill>
                <a:effectLst/>
              </a:rPr>
              <a:t>Why Caledonian Sleeper?</a:t>
            </a:r>
            <a:endParaRPr lang="en-GB" dirty="0">
              <a:solidFill>
                <a:srgbClr val="002B3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56F22-DB47-89A9-EBA8-149B7404208B}"/>
              </a:ext>
            </a:extLst>
          </p:cNvPr>
          <p:cNvSpPr txBox="1"/>
          <p:nvPr/>
        </p:nvSpPr>
        <p:spPr>
          <a:xfrm>
            <a:off x="492980" y="1325563"/>
            <a:ext cx="70092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Snooze your way to your destination and save money on a hotel night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Time saving, you travel overnight so can pack more into your day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No more red eye early morning flights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i="0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Land in the heart of the city; no long airport queues or expensive city transfers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Environmentally friendly way to travel </a:t>
            </a:r>
            <a:r>
              <a:rPr lang="en-GB" sz="1600" i="0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No long waits for luggage and no extra fees</a:t>
            </a:r>
            <a:endParaRPr lang="en-GB" sz="1600" i="0" u="none" strike="noStrike" dirty="0">
              <a:solidFill>
                <a:srgbClr val="002B31"/>
              </a:solidFill>
              <a:effectLst/>
              <a:latin typeface="Seravek" panose="020B05030400000200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i="0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Club Car &amp; Passenger Lounge access for Club Room &amp; </a:t>
            </a:r>
            <a:br>
              <a:rPr lang="en-GB" sz="1600" i="0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</a:br>
            <a:r>
              <a:rPr lang="en-GB" sz="1600" i="0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Caledonian Double Room guests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i="0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Club Car experience for breakfast, dinner</a:t>
            </a:r>
            <a:r>
              <a:rPr lang="en-GB" sz="1600" dirty="0">
                <a:solidFill>
                  <a:srgbClr val="002B31"/>
                </a:solidFill>
                <a:latin typeface="Seravek" panose="020B0503040000020004" pitchFamily="34" charset="0"/>
              </a:rPr>
              <a:t> or </a:t>
            </a:r>
            <a:r>
              <a:rPr lang="en-GB" sz="1600" i="0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a whisky en-route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i="0" u="none" strike="noStrike" dirty="0">
                <a:solidFill>
                  <a:srgbClr val="002B31"/>
                </a:solidFill>
                <a:effectLst/>
                <a:latin typeface="Seravek" panose="020B0503040000020004" pitchFamily="34" charset="0"/>
              </a:rPr>
              <a:t>20% discount for onward travel with ScotRail  </a:t>
            </a:r>
          </a:p>
        </p:txBody>
      </p:sp>
    </p:spTree>
    <p:extLst>
      <p:ext uri="{BB962C8B-B14F-4D97-AF65-F5344CB8AC3E}">
        <p14:creationId xmlns:p14="http://schemas.microsoft.com/office/powerpoint/2010/main" val="212465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E8A7A85-A707-D868-51DC-459EEB876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1" y="-339"/>
            <a:ext cx="12200460" cy="68577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CD4D1-C7C6-81DC-0850-F43287D6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Our Destinations</a:t>
            </a:r>
          </a:p>
        </p:txBody>
      </p:sp>
      <p:pic>
        <p:nvPicPr>
          <p:cNvPr id="3" name="Picture 5" descr="Caledonian Sleeper Logo">
            <a:extLst>
              <a:ext uri="{FF2B5EF4-FFF2-40B4-BE49-F238E27FC236}">
                <a16:creationId xmlns:a16="http://schemas.microsoft.com/office/drawing/2014/main" id="{0EF5C7A6-E4CD-41AC-1C13-5DF787237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135" y="296204"/>
            <a:ext cx="1541856" cy="16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7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ledonian Sleeper Animation_No Birmingham.mp4">
            <a:hlinkClick r:id="" action="ppaction://media"/>
            <a:extLst>
              <a:ext uri="{FF2B5EF4-FFF2-40B4-BE49-F238E27FC236}">
                <a16:creationId xmlns:a16="http://schemas.microsoft.com/office/drawing/2014/main" id="{6D983843-F7D4-6DC5-B722-826C3A8938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E8A7A85-A707-D868-51DC-459EEB876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1" y="-339"/>
            <a:ext cx="12200460" cy="68577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1CD4D1-C7C6-81DC-0850-F43287D6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Our Guestrooms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44BE097-A221-5164-5E5E-2495A658AE15}"/>
              </a:ext>
            </a:extLst>
          </p:cNvPr>
          <p:cNvSpPr txBox="1">
            <a:spLocks/>
          </p:cNvSpPr>
          <p:nvPr/>
        </p:nvSpPr>
        <p:spPr>
          <a:xfrm>
            <a:off x="906450" y="1820401"/>
            <a:ext cx="9761550" cy="1817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Caledonian Sleeper offers three room types</a:t>
            </a:r>
          </a:p>
        </p:txBody>
      </p:sp>
      <p:pic>
        <p:nvPicPr>
          <p:cNvPr id="3" name="Picture 5" descr="Caledonian Sleeper Logo">
            <a:extLst>
              <a:ext uri="{FF2B5EF4-FFF2-40B4-BE49-F238E27FC236}">
                <a16:creationId xmlns:a16="http://schemas.microsoft.com/office/drawing/2014/main" id="{0BD7A3B5-508C-51FF-9DBA-75BD6F8768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135" y="296204"/>
            <a:ext cx="1541856" cy="16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6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C90E0D-EE9E-D951-87BE-4DBD86CD50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0674" y="17093"/>
            <a:ext cx="10260849" cy="6851707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0CC0B51-0191-2F9B-73D2-3867B5729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99" y="10207"/>
            <a:ext cx="12211199" cy="6868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56F22-DB47-89A9-EBA8-149B7404208B}"/>
              </a:ext>
            </a:extLst>
          </p:cNvPr>
          <p:cNvSpPr txBox="1"/>
          <p:nvPr/>
        </p:nvSpPr>
        <p:spPr>
          <a:xfrm>
            <a:off x="6096000" y="586836"/>
            <a:ext cx="584835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B31"/>
                </a:solidFill>
                <a:latin typeface="Charter" panose="02040503050506020203" pitchFamily="18" charset="0"/>
              </a:rPr>
              <a:t>Caledonian Double En-suite Room features</a:t>
            </a:r>
            <a:endParaRPr lang="en-GB" sz="17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endParaRPr lang="en-GB" sz="17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Flagship room with Double bed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Private en-suite shower room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Priority Club Car access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Breakfast included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Souvenir Arran Sense of Scotland toiletry bag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Mackies of Scotland chocolate gift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Handcrafted mattress by Glencraft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Sleep kit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Complimentary WiFi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USB &amp; electrical charging points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2B31"/>
              </a:solidFill>
              <a:effectLst/>
              <a:uLnTx/>
              <a:uFillTx/>
              <a:latin typeface="Seravek" panose="020B05030400000200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002B31"/>
                </a:solidFill>
                <a:effectLst/>
                <a:uLnTx/>
                <a:uFillTx/>
                <a:latin typeface="Seravek" panose="020B0503040000020004" pitchFamily="34" charset="0"/>
                <a:ea typeface="+mn-ea"/>
                <a:cs typeface="+mn-cs"/>
              </a:rPr>
              <a:t>Room service available</a:t>
            </a:r>
            <a:endParaRPr lang="en-US" sz="1600" dirty="0">
              <a:solidFill>
                <a:srgbClr val="002B31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0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08A6A-81AE-BC9A-5D4B-9448C4BA8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396"/>
            <a:ext cx="7443370" cy="6858000"/>
          </a:xfrm>
          <a:prstGeom prst="rect">
            <a:avLst/>
          </a:prstGeom>
        </p:spPr>
      </p:pic>
      <p:pic>
        <p:nvPicPr>
          <p:cNvPr id="2" name="Content Placeholder 12">
            <a:extLst>
              <a:ext uri="{FF2B5EF4-FFF2-40B4-BE49-F238E27FC236}">
                <a16:creationId xmlns:a16="http://schemas.microsoft.com/office/drawing/2014/main" id="{90C61ABF-38FE-B142-3E85-66B6847D6F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123" y="-4464"/>
            <a:ext cx="12199937" cy="6862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56F22-DB47-89A9-EBA8-149B7404208B}"/>
              </a:ext>
            </a:extLst>
          </p:cNvPr>
          <p:cNvSpPr txBox="1"/>
          <p:nvPr/>
        </p:nvSpPr>
        <p:spPr>
          <a:xfrm>
            <a:off x="6096000" y="609138"/>
            <a:ext cx="584835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B31"/>
                </a:solidFill>
                <a:latin typeface="Charter" panose="02040503050506020203" pitchFamily="18" charset="0"/>
              </a:rPr>
              <a:t>Club Twin En-suite Room features</a:t>
            </a:r>
            <a:endParaRPr lang="en-GB" sz="17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1200150" lvl="2" indent="-285750">
              <a:spcAft>
                <a:spcPts val="600"/>
              </a:spcAft>
              <a:buFontTx/>
              <a:buChar char="-"/>
            </a:pPr>
            <a:endParaRPr lang="en-GB" sz="1700" dirty="0">
              <a:solidFill>
                <a:srgbClr val="002B31"/>
              </a:solidFill>
              <a:latin typeface="Seravek" panose="020B05030400000200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Twin bunk bed room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Private en-suite shower room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Priority Club Car access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Breakfast included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Arran Sense of Scotland toiletries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Mackies of Scotland chocolate gift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Handcrafted mattress by Glencraft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Sleep kit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Complimentary WiFi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USB &amp; electrical charging points</a:t>
            </a: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2B31"/>
              </a:solidFill>
              <a:effectLst/>
              <a:uLnTx/>
              <a:uFillTx/>
              <a:latin typeface="Seravek" panose="020B05030400000200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B31"/>
                </a:solidFill>
                <a:latin typeface="Seravek" panose="020B0503040000020004" pitchFamily="34" charset="0"/>
              </a:rPr>
              <a:t>Room service available</a:t>
            </a:r>
            <a:endParaRPr lang="en-US" sz="1600" dirty="0">
              <a:solidFill>
                <a:srgbClr val="002B31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27023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DarkSeedLeftStep">
      <a:dk1>
        <a:srgbClr val="000000"/>
      </a:dk1>
      <a:lt1>
        <a:srgbClr val="FFFFFF"/>
      </a:lt1>
      <a:dk2>
        <a:srgbClr val="1C2732"/>
      </a:dk2>
      <a:lt2>
        <a:srgbClr val="F1F3F0"/>
      </a:lt2>
      <a:accent1>
        <a:srgbClr val="B329E7"/>
      </a:accent1>
      <a:accent2>
        <a:srgbClr val="602AD8"/>
      </a:accent2>
      <a:accent3>
        <a:srgbClr val="293EE7"/>
      </a:accent3>
      <a:accent4>
        <a:srgbClr val="177BD5"/>
      </a:accent4>
      <a:accent5>
        <a:srgbClr val="23BEC7"/>
      </a:accent5>
      <a:accent6>
        <a:srgbClr val="15C586"/>
      </a:accent6>
      <a:hlink>
        <a:srgbClr val="3A96B0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2049</TotalTime>
  <Words>788</Words>
  <Application>Microsoft Office PowerPoint</Application>
  <PresentationFormat>Widescreen</PresentationFormat>
  <Paragraphs>188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Avenir Next LT Pro</vt:lpstr>
      <vt:lpstr>Calibri</vt:lpstr>
      <vt:lpstr>Charter</vt:lpstr>
      <vt:lpstr>CHARTER ROMAN</vt:lpstr>
      <vt:lpstr>Helvetica</vt:lpstr>
      <vt:lpstr>Seravek</vt:lpstr>
      <vt:lpstr>ArchVTI</vt:lpstr>
      <vt:lpstr>Caledonian Sleeper</vt:lpstr>
      <vt:lpstr>PowerPoint Presentation</vt:lpstr>
      <vt:lpstr>Take a look onboard…</vt:lpstr>
      <vt:lpstr>Why Caledonian Sleeper?</vt:lpstr>
      <vt:lpstr>Our Destinations</vt:lpstr>
      <vt:lpstr>PowerPoint Presentation</vt:lpstr>
      <vt:lpstr>Our Guestrooms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Onboard Experience</vt:lpstr>
      <vt:lpstr>PowerPoint Presentation</vt:lpstr>
      <vt:lpstr>Our Lounges</vt:lpstr>
      <vt:lpstr>PowerPoint Presentation</vt:lpstr>
      <vt:lpstr>Our Train &amp; the Environment</vt:lpstr>
      <vt:lpstr>PowerPoint Presentation</vt:lpstr>
      <vt:lpstr>PowerPoint Presentation</vt:lpstr>
      <vt:lpstr>How To Book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Marshall, Steven</dc:creator>
  <cp:lastModifiedBy>Marshall, Steven</cp:lastModifiedBy>
  <cp:revision>126</cp:revision>
  <cp:lastPrinted>2023-03-06T09:40:27Z</cp:lastPrinted>
  <dcterms:created xsi:type="dcterms:W3CDTF">2022-10-05T12:33:12Z</dcterms:created>
  <dcterms:modified xsi:type="dcterms:W3CDTF">2023-03-09T10:18:16Z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6fb369a-307f-449b-a188-56348c6f1760_Enabled">
    <vt:lpwstr>true</vt:lpwstr>
  </property>
  <property fmtid="{D5CDD505-2E9C-101B-9397-08002B2CF9AE}" pid="3" name="MSIP_Label_d6fb369a-307f-449b-a188-56348c6f1760_SetDate">
    <vt:lpwstr>2023-03-09T10:18:16Z</vt:lpwstr>
  </property>
  <property fmtid="{D5CDD505-2E9C-101B-9397-08002B2CF9AE}" pid="4" name="MSIP_Label_d6fb369a-307f-449b-a188-56348c6f1760_Method">
    <vt:lpwstr>Privileged</vt:lpwstr>
  </property>
  <property fmtid="{D5CDD505-2E9C-101B-9397-08002B2CF9AE}" pid="5" name="MSIP_Label_d6fb369a-307f-449b-a188-56348c6f1760_Name">
    <vt:lpwstr>d6fb369a-307f-449b-a188-56348c6f1760</vt:lpwstr>
  </property>
  <property fmtid="{D5CDD505-2E9C-101B-9397-08002B2CF9AE}" pid="6" name="MSIP_Label_d6fb369a-307f-449b-a188-56348c6f1760_SiteId">
    <vt:lpwstr>f93616dd-45a6-40c8-9e29-adab2fb5f25c</vt:lpwstr>
  </property>
  <property fmtid="{D5CDD505-2E9C-101B-9397-08002B2CF9AE}" pid="7" name="MSIP_Label_d6fb369a-307f-449b-a188-56348c6f1760_ActionId">
    <vt:lpwstr>f99915c5-4537-4b3b-b039-60a53b2b750f</vt:lpwstr>
  </property>
  <property fmtid="{D5CDD505-2E9C-101B-9397-08002B2CF9AE}" pid="8" name="MSIP_Label_d6fb369a-307f-449b-a188-56348c6f1760_ContentBits">
    <vt:lpwstr>1</vt:lpwstr>
  </property>
</Properties>
</file>